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29"/>
  </p:notesMasterIdLst>
  <p:handoutMasterIdLst>
    <p:handoutMasterId r:id="rId30"/>
  </p:handoutMasterIdLst>
  <p:sldIdLst>
    <p:sldId id="297" r:id="rId2"/>
    <p:sldId id="298" r:id="rId3"/>
    <p:sldId id="299" r:id="rId4"/>
    <p:sldId id="322" r:id="rId5"/>
    <p:sldId id="323" r:id="rId6"/>
    <p:sldId id="325" r:id="rId7"/>
    <p:sldId id="324" r:id="rId8"/>
    <p:sldId id="326" r:id="rId9"/>
    <p:sldId id="327" r:id="rId10"/>
    <p:sldId id="328" r:id="rId11"/>
    <p:sldId id="329" r:id="rId12"/>
    <p:sldId id="331" r:id="rId13"/>
    <p:sldId id="332" r:id="rId14"/>
    <p:sldId id="330" r:id="rId15"/>
    <p:sldId id="333" r:id="rId16"/>
    <p:sldId id="334" r:id="rId17"/>
    <p:sldId id="335" r:id="rId18"/>
    <p:sldId id="336" r:id="rId19"/>
    <p:sldId id="337" r:id="rId20"/>
    <p:sldId id="339" r:id="rId21"/>
    <p:sldId id="342" r:id="rId22"/>
    <p:sldId id="345" r:id="rId23"/>
    <p:sldId id="343" r:id="rId24"/>
    <p:sldId id="340" r:id="rId25"/>
    <p:sldId id="341" r:id="rId26"/>
    <p:sldId id="320" r:id="rId27"/>
    <p:sldId id="338" r:id="rId28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4">
          <p15:clr>
            <a:srgbClr val="A4A3A4"/>
          </p15:clr>
        </p15:guide>
        <p15:guide id="2" orient="horz" pos="569">
          <p15:clr>
            <a:srgbClr val="A4A3A4"/>
          </p15:clr>
        </p15:guide>
        <p15:guide id="3" orient="horz" pos="683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orient="horz" pos="110">
          <p15:clr>
            <a:srgbClr val="A4A3A4"/>
          </p15:clr>
        </p15:guide>
        <p15:guide id="6" pos="5534">
          <p15:clr>
            <a:srgbClr val="A4A3A4"/>
          </p15:clr>
        </p15:guide>
        <p15:guide id="7" pos="2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D7DC"/>
    <a:srgbClr val="CDC3B9"/>
    <a:srgbClr val="5A6469"/>
    <a:srgbClr val="5F5550"/>
    <a:srgbClr val="C83296"/>
    <a:srgbClr val="FF5F05"/>
    <a:srgbClr val="002395"/>
    <a:srgbClr val="0A2D50"/>
    <a:srgbClr val="FC5E72"/>
    <a:srgbClr val="F5B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9" autoAdjust="0"/>
    <p:restoredTop sz="94677"/>
  </p:normalViewPr>
  <p:slideViewPr>
    <p:cSldViewPr snapToGrid="0" snapToObjects="1">
      <p:cViewPr varScale="1">
        <p:scale>
          <a:sx n="111" d="100"/>
          <a:sy n="111" d="100"/>
        </p:scale>
        <p:origin x="1382" y="62"/>
      </p:cViewPr>
      <p:guideLst>
        <p:guide orient="horz" pos="3154"/>
        <p:guide orient="horz" pos="569"/>
        <p:guide orient="horz" pos="683"/>
        <p:guide orient="horz" pos="4088"/>
        <p:guide orient="horz" pos="110"/>
        <p:guide pos="5534"/>
        <p:guide pos="22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27520-EFA4-4C7B-B8C1-EC19B0342A8E}" type="datetimeFigureOut">
              <a:rPr lang="en-GB" smtClean="0"/>
              <a:pPr/>
              <a:t>28/11/2018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5504D-9D68-4B43-B74A-87784A1A688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CCF78-6E23-40E8-972D-1D818F08080A}" type="datetimeFigureOut">
              <a:rPr lang="en-GB" smtClean="0"/>
              <a:pPr/>
              <a:t>28/11/2018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49294-4CD0-47F4-A624-380AE3529CB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5DCB-7EFB-4988-BA13-D1AFD4136343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28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5DCB-7EFB-4988-BA13-D1AFD4136343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95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5DCB-7EFB-4988-BA13-D1AFD4136343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4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5DCB-7EFB-4988-BA13-D1AFD4136343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41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Talk a little about these</a:t>
            </a:r>
            <a:r>
              <a:rPr lang="en-GB" baseline="0" dirty="0" smtClean="0"/>
              <a:t> things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49294-4CD0-47F4-A624-380AE3529CB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31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8668.jpg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8668.jpg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1517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_DSC1517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y1_Data/WORK%20ARCHIVE/%20K/KING'S/11143%20KCL%20POWERPOINT%20UPDATE/BUILD/IMAGES/_DSC8361-rs.jpg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ay1_Data/WORK%20ARCHIVE/%20K/KING'S/11143%20KCL%20POWERPOINT%20UPDATE/BUILD/IMAGES/_DSC8361-rs.jpg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 Cover slide">
    <p:bg>
      <p:bgPr>
        <a:solidFill>
          <a:srgbClr val="D808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CL-LOGO-INTERNATIONAL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18" y="1397958"/>
            <a:ext cx="5860563" cy="40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8114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546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6124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ext and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latin typeface="Georgia"/>
                <a:cs typeface="Georgia"/>
              </a:defRPr>
            </a:lvl2pPr>
            <a:lvl3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3pPr>
            <a:lvl4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4pPr>
            <a:lvl5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4000" y="6498000"/>
            <a:ext cx="720000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31048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-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6987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1pPr>
            <a:lvl2pPr marL="53975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2pPr>
            <a:lvl3pPr marL="809625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3pPr>
            <a:lvl4pPr marL="1079500" indent="-269875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4pPr>
            <a:lvl5pPr marL="1341438" indent="-261938">
              <a:lnSpc>
                <a:spcPct val="120000"/>
              </a:lnSpc>
              <a:spcBef>
                <a:spcPts val="0"/>
              </a:spcBef>
              <a:defRPr sz="2000">
                <a:latin typeface="Georgia"/>
                <a:cs typeface="Georgia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4000" y="6498000"/>
            <a:ext cx="720000" cy="360000"/>
          </a:xfrm>
        </p:spPr>
        <p:txBody>
          <a:bodyPr/>
          <a:lstStyle>
            <a:lvl1pPr>
              <a:defRPr sz="1000"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27089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88721"/>
            <a:ext cx="4032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000" y="1088721"/>
            <a:ext cx="4032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4128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88721"/>
            <a:ext cx="4032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000" y="1088721"/>
            <a:ext cx="4032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975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1 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0000" y="1088720"/>
            <a:ext cx="8424000" cy="46805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5949280"/>
            <a:ext cx="8424000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15919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0000" y="1088720"/>
            <a:ext cx="2700021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5949280"/>
            <a:ext cx="8424000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360000" y="3519000"/>
            <a:ext cx="2700021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083978" y="1088720"/>
            <a:ext cx="2702304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083978" y="3519000"/>
            <a:ext cx="2702304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3221989" y="1088720"/>
            <a:ext cx="2702304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3221989" y="3519000"/>
            <a:ext cx="2702304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2188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0000" y="1088720"/>
            <a:ext cx="4122000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5949280"/>
            <a:ext cx="8424000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360000" y="3519000"/>
            <a:ext cx="4122000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4662000" y="1088720"/>
            <a:ext cx="4124282" cy="22502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4662000" y="3519000"/>
            <a:ext cx="4124282" cy="2254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9050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88721"/>
            <a:ext cx="4032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54925" y="1089025"/>
            <a:ext cx="4029075" cy="4860925"/>
          </a:xfrm>
        </p:spPr>
        <p:txBody>
          <a:bodyPr/>
          <a:lstStyle/>
          <a:p>
            <a:r>
              <a:rPr lang="en-GB" smtClean="0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360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bottom -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9016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346075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2708276"/>
            <a:ext cx="8424000" cy="2709726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7434000" y="0"/>
            <a:ext cx="1710000" cy="1303021"/>
            <a:chOff x="7949775" y="1"/>
            <a:chExt cx="1194225" cy="910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4"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909378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bullets and image -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2000" y="1088721"/>
            <a:ext cx="4032000" cy="48605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60000" y="1089025"/>
            <a:ext cx="4029075" cy="4860925"/>
          </a:xfrm>
        </p:spPr>
        <p:txBody>
          <a:bodyPr/>
          <a:lstStyle/>
          <a:p>
            <a:r>
              <a:rPr lang="en-GB" smtClean="0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4910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1088721"/>
            <a:ext cx="4032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751750" y="1089025"/>
            <a:ext cx="4032250" cy="4860925"/>
          </a:xfrm>
        </p:spPr>
        <p:txBody>
          <a:bodyPr/>
          <a:lstStyle/>
          <a:p>
            <a:r>
              <a:rPr lang="en-GB" smtClean="0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21199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2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2000" y="1088721"/>
            <a:ext cx="4032000" cy="48605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A2D50"/>
                </a:solidFill>
                <a:latin typeface="Impact"/>
                <a:cs typeface="Impact"/>
              </a:defRPr>
            </a:lvl1pPr>
            <a:lvl2pPr marL="0" indent="0">
              <a:buNone/>
              <a:defRPr sz="2000"/>
            </a:lvl2pPr>
            <a:lvl3pPr marL="269875" indent="-269875">
              <a:defRPr sz="2000"/>
            </a:lvl3pPr>
            <a:lvl4pPr marL="539750" indent="-269875">
              <a:defRPr sz="2000"/>
            </a:lvl4pPr>
            <a:lvl5pPr marL="809625" indent="-269875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D31-4F81-C84C-9C9E-CC304FB2B6EB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60000" y="1088356"/>
            <a:ext cx="4032250" cy="4860925"/>
          </a:xfrm>
        </p:spPr>
        <p:txBody>
          <a:bodyPr/>
          <a:lstStyle/>
          <a:p>
            <a:r>
              <a:rPr lang="en-GB" dirty="0" smtClean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60000" y="909220"/>
            <a:ext cx="8424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1412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3420000"/>
            <a:ext cx="8424000" cy="2520000"/>
          </a:xfrm>
        </p:spPr>
        <p:txBody>
          <a:bodyPr anchor="b" anchorCtr="0">
            <a:normAutofit/>
          </a:bodyPr>
          <a:lstStyle>
            <a:lvl1pPr>
              <a:defRPr sz="1600" b="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6120000"/>
            <a:ext cx="8424000" cy="358407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20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7434000" y="0"/>
            <a:ext cx="1710000" cy="1303021"/>
            <a:chOff x="7949775" y="1"/>
            <a:chExt cx="1194225" cy="910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KCL-LOGO-UK-1.png"/>
            <p:cNvPicPr>
              <a:picLocks noChangeAspect="1"/>
            </p:cNvPicPr>
            <p:nvPr userDrawn="1"/>
          </p:nvPicPr>
          <p:blipFill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26901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joint - 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-6022" r="9016" b="18999"/>
          <a:stretch/>
        </p:blipFill>
        <p:spPr>
          <a:xfrm>
            <a:off x="-1" y="-413131"/>
            <a:ext cx="9144000" cy="596810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80000"/>
            <a:ext cx="8424000" cy="1080000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440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60363" y="5726295"/>
            <a:ext cx="6739466" cy="951707"/>
          </a:xfrm>
        </p:spPr>
        <p:txBody>
          <a:bodyPr/>
          <a:lstStyle/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pic>
        <p:nvPicPr>
          <p:cNvPr id="12" name="KCL-LOGO-UK-1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00" y="5555715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651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DSC1517.jpg" descr="/Users/mac1/Desktop/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t="488" r="1" b="790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46075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7434000" y="0"/>
            <a:ext cx="1710000" cy="1303021"/>
            <a:chOff x="7949775" y="1"/>
            <a:chExt cx="1194225" cy="910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KCL-LOGO-UK-1.png"/>
            <p:cNvPicPr>
              <a:picLocks noChangeAspect="1"/>
            </p:cNvPicPr>
            <p:nvPr userDrawn="1"/>
          </p:nvPicPr>
          <p:blipFill>
            <a:blip r:embed="rId4"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80139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joint -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_DSC1517.jpg" descr="/Users/mac1/Desktop/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t="487" r="1" b="25310"/>
          <a:stretch/>
        </p:blipFill>
        <p:spPr>
          <a:xfrm>
            <a:off x="0" y="0"/>
            <a:ext cx="9144000" cy="555497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80001"/>
            <a:ext cx="8424000" cy="1080000"/>
          </a:xfrm>
        </p:spPr>
        <p:txBody>
          <a:bodyPr anchor="t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440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60362" y="5726295"/>
            <a:ext cx="6754319" cy="951707"/>
          </a:xfrm>
        </p:spPr>
        <p:txBody>
          <a:bodyPr/>
          <a:lstStyle/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pic>
        <p:nvPicPr>
          <p:cNvPr id="10" name="KCL-LOGO-UK-1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00" y="5555715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5171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4990" b="597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46075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7434000" y="0"/>
            <a:ext cx="1710000" cy="1303021"/>
            <a:chOff x="7949775" y="1"/>
            <a:chExt cx="1194225" cy="910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KCL-LOGO-UK-1.png"/>
            <p:cNvPicPr>
              <a:picLocks noChangeAspect="1"/>
            </p:cNvPicPr>
            <p:nvPr userDrawn="1"/>
          </p:nvPicPr>
          <p:blipFill>
            <a:blip r:embed="rId4"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32634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_DSC1517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r="4990" b="23836"/>
          <a:stretch/>
        </p:blipFill>
        <p:spPr>
          <a:xfrm>
            <a:off x="0" y="0"/>
            <a:ext cx="9144000" cy="5554979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9144000" cy="33972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180001"/>
            <a:ext cx="8424000" cy="1080000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440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60363" y="5733722"/>
            <a:ext cx="6746892" cy="944280"/>
          </a:xfrm>
        </p:spPr>
        <p:txBody>
          <a:bodyPr/>
          <a:lstStyle/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pic>
        <p:nvPicPr>
          <p:cNvPr id="10" name="KCL-LOGO-UK-1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00" y="5555715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970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1830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000" y="4689280"/>
            <a:ext cx="8424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5598000"/>
            <a:ext cx="8424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9198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89220"/>
            <a:ext cx="8424000" cy="4856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000" y="6498000"/>
            <a:ext cx="72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fld id="{46D46D31-4F81-C84C-9C9E-CC304FB2B6EB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0000" y="6498000"/>
            <a:ext cx="698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4000" y="6498000"/>
            <a:ext cx="720000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3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7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8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0A2D50"/>
          </a:solidFill>
          <a:latin typeface="Impac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/raw/3711652/" TargetMode="External"/><Relationship Id="rId2" Type="http://schemas.openxmlformats.org/officeDocument/2006/relationships/hyperlink" Target="https://www.youtube.com/watch?v=vVX-PrBRtTY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map.edina.ac.uk/" TargetMode="External"/><Relationship Id="rId2" Type="http://schemas.openxmlformats.org/officeDocument/2006/relationships/hyperlink" Target="https://www.ordnancesurvey.co.uk/business-and-government/products/opendata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.london.gov.uk/dataset?format=shp&amp;page=2" TargetMode="External"/><Relationship Id="rId5" Type="http://schemas.openxmlformats.org/officeDocument/2006/relationships/hyperlink" Target="http://download.geofabrik.de/" TargetMode="External"/><Relationship Id="rId4" Type="http://schemas.openxmlformats.org/officeDocument/2006/relationships/hyperlink" Target="http://www.naturalearthdata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james.d.smith@kcl.ac.uk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londonair.org.uk/Research/custom/modelling-no2-pollution-in-the-uk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60000" y="1642634"/>
            <a:ext cx="8424000" cy="728721"/>
          </a:xfrm>
        </p:spPr>
        <p:txBody>
          <a:bodyPr>
            <a:normAutofit/>
          </a:bodyPr>
          <a:lstStyle/>
          <a:p>
            <a:r>
              <a:rPr lang="en-GB" dirty="0" smtClean="0"/>
              <a:t>Working with geographical data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James David Smith</a:t>
            </a:r>
          </a:p>
          <a:p>
            <a:r>
              <a:rPr lang="en-US" dirty="0" smtClean="0"/>
              <a:t>29</a:t>
            </a:r>
            <a:r>
              <a:rPr lang="en-US" dirty="0" smtClean="0"/>
              <a:t>th </a:t>
            </a:r>
            <a:r>
              <a:rPr lang="en-US" dirty="0" smtClean="0"/>
              <a:t>November </a:t>
            </a:r>
            <a:r>
              <a:rPr lang="en-US" dirty="0" smtClean="0"/>
              <a:t>2018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999" y="294967"/>
            <a:ext cx="6202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3200">
                <a:solidFill>
                  <a:srgbClr val="FFFFFF"/>
                </a:solidFill>
                <a:latin typeface="Impact"/>
                <a:ea typeface="+mj-ea"/>
                <a:cs typeface="Impact"/>
              </a:rPr>
              <a:t>7M</a:t>
            </a:r>
            <a:r>
              <a:rPr lang="en-GB" sz="3200" dirty="0" smtClean="0">
                <a:solidFill>
                  <a:srgbClr val="FFFFFF"/>
                </a:solidFill>
                <a:latin typeface="Impact"/>
                <a:ea typeface="+mj-ea"/>
                <a:cs typeface="Impact"/>
              </a:rPr>
              <a:t>RFGA05:  Air </a:t>
            </a:r>
            <a:r>
              <a:rPr lang="en-GB" sz="3200" dirty="0">
                <a:solidFill>
                  <a:srgbClr val="FFFFFF"/>
                </a:solidFill>
                <a:latin typeface="Impact"/>
                <a:ea typeface="+mj-ea"/>
                <a:cs typeface="Impact"/>
              </a:rPr>
              <a:t>Quality Data Science</a:t>
            </a:r>
          </a:p>
        </p:txBody>
      </p:sp>
    </p:spTree>
    <p:extLst>
      <p:ext uri="{BB962C8B-B14F-4D97-AF65-F5344CB8AC3E}">
        <p14:creationId xmlns:p14="http://schemas.microsoft.com/office/powerpoint/2010/main" val="1883796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Storing spatial data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" y="1042988"/>
            <a:ext cx="5108575" cy="26663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800" y="4900306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GeoJSON</a:t>
            </a:r>
            <a:r>
              <a:rPr lang="en-GB" dirty="0" smtClean="0"/>
              <a:t> polygon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88" y="3137876"/>
            <a:ext cx="4574820" cy="3524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8000" y="1196975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CSV Point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9608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Coordinate reference systems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215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Coordinate reference systems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A system of (normally) numbers used to locate an object within space.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Spatial Reference System (SRS) or Coordinate Reference System (CRS) are both used.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Many different systems are used around the world for different reasons.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www.youtube.com/watch?v=vVX-PrBRtTY</a:t>
            </a:r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https://bl.ocks.org/mbostock/raw/3711652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is a whole academic discipline in itself, the take-home message is 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make sure you know what coordinate reference system your data is 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in.</a:t>
            </a:r>
            <a:endParaRPr lang="en-GB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58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Coordinate reference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WGS84 – Latitude and Longitude, CRS 4326</a:t>
            </a:r>
          </a:p>
          <a:p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OSGB36 – Easting and Northing, CRS 27700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180974"/>
            <a:ext cx="1730375" cy="2550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25" y="4276474"/>
            <a:ext cx="1988450" cy="2359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38" y="858229"/>
            <a:ext cx="3261795" cy="32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86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GEOGRAPHIC INFORMATION SYSTEMS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343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Geographic Information Systems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Used to display, query, manipulate, process spatial data.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Main ‘standard’ GIS environments that people work in: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ArcGIS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Now on Version 10, been around since 1999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he ‘industry standard’ GIS.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is stored as a Geodatabase or </a:t>
            </a:r>
            <a:r>
              <a:rPr lang="en-GB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Shapefile</a:t>
            </a:r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But it can* be expensive!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2" y="4141807"/>
            <a:ext cx="5622257" cy="259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652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Geographic Information Systems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Quantum GIS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797"/>
          <a:stretch/>
        </p:blipFill>
        <p:spPr>
          <a:xfrm>
            <a:off x="4082902" y="2758217"/>
            <a:ext cx="4941038" cy="3859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050" y="1574800"/>
            <a:ext cx="3676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Free and open-source</a:t>
            </a:r>
          </a:p>
          <a:p>
            <a:r>
              <a:rPr lang="en-GB" dirty="0" smtClean="0"/>
              <a:t>User-made add-ons and libraries</a:t>
            </a:r>
          </a:p>
          <a:p>
            <a:r>
              <a:rPr lang="en-GB" dirty="0" smtClean="0"/>
              <a:t>Free</a:t>
            </a:r>
          </a:p>
          <a:p>
            <a:r>
              <a:rPr lang="en-GB" dirty="0" smtClean="0"/>
              <a:t>Active community development</a:t>
            </a:r>
          </a:p>
          <a:p>
            <a:r>
              <a:rPr lang="en-GB" dirty="0" smtClean="0"/>
              <a:t>Free</a:t>
            </a:r>
          </a:p>
          <a:p>
            <a:r>
              <a:rPr lang="en-GB" dirty="0" smtClean="0"/>
              <a:t>Did I mention </a:t>
            </a:r>
            <a:r>
              <a:rPr lang="en-GB" smtClean="0"/>
              <a:t>it’s free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9888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Geographic Information Systems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Increasingly GIS work is being done solely within programming languages such as R and Python.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Both have a wide range of spatial functions and libraries to extend their functionality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Python has the edge in terms of interacting with other software i.e. QGIS and ArcGIS both have Python-interaction natively built-in.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R is however widely used, especially within Academic (and ERG!).</a:t>
            </a:r>
          </a:p>
          <a:p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R is the better language choice for wider data analysis and statistics (in my opinion)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775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Geographic Information Systems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Make a map using 5-lines of R code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library(sf)</a:t>
            </a:r>
          </a:p>
          <a:p>
            <a:r>
              <a:rPr lang="en-GB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london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 &lt;- </a:t>
            </a:r>
            <a:r>
              <a:rPr lang="en-GB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st_read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('https://raw.githubusercontent.com/KCL-ERG/</a:t>
            </a:r>
            <a:r>
              <a:rPr lang="en-GB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useful_geography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/master/</a:t>
            </a:r>
            <a:r>
              <a:rPr lang="en-GB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london_boroughs.geojson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')</a:t>
            </a:r>
          </a:p>
          <a:p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pdf('C:/Users/</a:t>
            </a:r>
            <a:r>
              <a:rPr lang="en-GB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james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/Desktop/london.pdf')</a:t>
            </a:r>
          </a:p>
          <a:p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plot(</a:t>
            </a:r>
            <a:r>
              <a:rPr lang="en-GB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st_geometry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london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</a:p>
          <a:p>
            <a:r>
              <a:rPr lang="en-GB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dev.off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105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Displaying and querying spatial data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Demonstration of QGIS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3302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Spatial data types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Storing spatial data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Coordinate reference systems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Geographical Information SYSTEMS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Displaying and querying spatial data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Sources of spatial data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GIS in ERG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389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Web-based GIS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are web-based geographic information systems, but they tend: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Lack functionality of a desktop GIS /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Where is your data stored? In their cloud = £££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Uploading large files can take a long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Displaying large files on a web-map can be slow for the user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Recommend using web-based GIS tools for simple interactions and presentation, but (for now) do your analysis and processing somewhere else.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Demo of uploading a </a:t>
            </a:r>
            <a:r>
              <a:rPr lang="en-GB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GeoJSON</a:t>
            </a:r>
            <a:r>
              <a:rPr lang="en-GB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GB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CartoDB</a:t>
            </a:r>
            <a:endParaRPr lang="en-GB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2259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SOURCES OF GEOGRAPHIC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659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Sources of Geographic data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u="sng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GB" u="sng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www.ordnancesurvey.co.uk/business-and-government/products/opendata.html</a:t>
            </a:r>
            <a:endParaRPr lang="en-GB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u="sng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https://digimap.edina.ac.uk</a:t>
            </a:r>
            <a:r>
              <a:rPr lang="en-GB" u="sng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endParaRPr lang="en-GB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u="sng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http://www.naturalearthdata.com</a:t>
            </a:r>
            <a:r>
              <a:rPr lang="en-GB" u="sng" dirty="0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endParaRPr lang="en-GB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http://download.geofabrik.de</a:t>
            </a:r>
            <a:r>
              <a:rPr lang="en-GB" u="sng" dirty="0" smtClean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</a:t>
            </a:r>
            <a:endParaRPr lang="en-GB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u="sng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</a:t>
            </a:r>
            <a:r>
              <a:rPr lang="en-GB" u="sng" dirty="0" smtClean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data.london.gov.uk/dataset?format=shp&amp;page=2</a:t>
            </a:r>
            <a:endParaRPr lang="en-GB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u="sng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https://github.com/johan/world.geo.json/blob/master/countries.geo.json</a:t>
            </a:r>
            <a:endParaRPr lang="en-GB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4471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GIS IN ERG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8418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GIS in ERG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How do we use GIS in the modelling group of ERG?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Routing of journeys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Car counting from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Emissions on roads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Policy applications (LEZ, LES </a:t>
            </a:r>
            <a:r>
              <a:rPr lang="en-GB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465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The end</a:t>
            </a:r>
            <a:r>
              <a:rPr lang="en-GB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Any questions? Ask me.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james.d.smith@kcl.ac.uk</a:t>
            </a:r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6041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Contact details/for more </a:t>
            </a:r>
            <a:r>
              <a:rPr lang="en-GB" b="1" dirty="0" smtClean="0"/>
              <a:t>information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James Smith</a:t>
            </a:r>
            <a:br>
              <a:rPr lang="en-GB" dirty="0" smtClean="0"/>
            </a:br>
            <a:r>
              <a:rPr lang="en-GB" dirty="0" smtClean="0"/>
              <a:t>Senior Air Quality Scientist</a:t>
            </a:r>
            <a:br>
              <a:rPr lang="en-GB" dirty="0" smtClean="0"/>
            </a:br>
            <a:r>
              <a:rPr lang="en-GB" dirty="0" smtClean="0"/>
              <a:t>Environmental Research Group,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Room 4.189, </a:t>
            </a:r>
            <a:br>
              <a:rPr lang="en-GB" dirty="0" smtClean="0"/>
            </a:br>
            <a:r>
              <a:rPr lang="en-GB" dirty="0" smtClean="0"/>
              <a:t>Franklin Wilkins Building,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150 Stamford Street, </a:t>
            </a:r>
            <a:br>
              <a:rPr lang="en-GB" dirty="0" smtClean="0"/>
            </a:br>
            <a:r>
              <a:rPr lang="en-GB" dirty="0" smtClean="0"/>
              <a:t>London SE1 9NH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+44 (0)20 7848 </a:t>
            </a:r>
            <a:r>
              <a:rPr lang="en-GB" dirty="0" smtClean="0"/>
              <a:t>4013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james.d.smith@kcl.ac.uk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www.kcl.ac.uk/lsm/research/divisions/aes/research/ERG/index.aspx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© </a:t>
            </a:r>
            <a:r>
              <a:rPr lang="en-GB" smtClean="0"/>
              <a:t>2016 </a:t>
            </a:r>
            <a:r>
              <a:rPr lang="en-GB" dirty="0"/>
              <a:t>King’s College London. All rights </a:t>
            </a:r>
            <a:r>
              <a:rPr lang="en-GB" dirty="0" smtClean="0"/>
              <a:t>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58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Afternoon session notes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Health atlas. What does the data show us. Interpreting data. How can maps lie. Areas. Colours.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Advantages and disadvantages of different maps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Maps can lie; size of areas, locations, borders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https://en.wikipedia.org/wiki/Cartogram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Don’t believe the hyperbole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Transport maps &amp; cartographic principles – let’s look at the London Underground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Interpretation of maps – The Health Atlas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Smart people question things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Make your own map in R (optional)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29874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Spatial data 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1266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Spatial data types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Geographical representations of the world fall within this field are classified as either …..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Vector: </a:t>
            </a:r>
          </a:p>
          <a:p>
            <a:pPr marL="612775" lvl="2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stored as either a 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polygon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, or a 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line-string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612775" lvl="2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Typically 2-dimensions, but can be 3-dimensions (or 4 – time). </a:t>
            </a:r>
          </a:p>
          <a:p>
            <a:pPr marL="612775" lvl="2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Has defined boundaries/locations</a:t>
            </a:r>
          </a:p>
          <a:p>
            <a:pPr marL="612775" lvl="2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Raster:</a:t>
            </a:r>
          </a:p>
          <a:p>
            <a:pPr marL="612775" lvl="2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is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tored in regular 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gridded cells</a:t>
            </a:r>
          </a:p>
          <a:p>
            <a:pPr marL="612775" lvl="2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Continuous values across the dataset (even if that value is no value)</a:t>
            </a:r>
          </a:p>
          <a:p>
            <a:pPr marL="612775" lvl="2" indent="-342900">
              <a:buFont typeface="Arial" panose="020B0604020202020204" pitchFamily="34" charset="0"/>
              <a:buChar char="•"/>
            </a:pPr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148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Spatial data types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00" y="915363"/>
            <a:ext cx="3104719" cy="2988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17" y="915363"/>
            <a:ext cx="4110655" cy="2988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314" y="4013881"/>
            <a:ext cx="2769758" cy="2818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00" y="4165600"/>
            <a:ext cx="4597805" cy="24841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6843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Spatial data types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998788"/>
            <a:ext cx="5922962" cy="5059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5250" y="6261099"/>
            <a:ext cx="8669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www.londonair.org.uk/Research/custom/modelling-no2-pollution-in-the-uk.html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2580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Spatial data types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In what format would the following things be stored as?</a:t>
            </a:r>
          </a:p>
          <a:p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 of a public swimming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The border of China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The London Underground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Soil 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type of London</a:t>
            </a:r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913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Storing spatial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409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Storing spatial data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Spatial database (MySQL, </a:t>
            </a:r>
            <a:r>
              <a:rPr lang="en-GB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PostgresSQL+PostGIS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, Oracle Spatial, </a:t>
            </a:r>
            <a:r>
              <a:rPr lang="en-GB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SpatialLite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Comma-separated-values (CSV)</a:t>
            </a:r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Java-script Object Notation (JSON / </a:t>
            </a:r>
            <a:r>
              <a:rPr lang="en-GB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GeoJSON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ESRI </a:t>
            </a:r>
            <a:r>
              <a:rPr lang="en-GB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Shapefiles</a:t>
            </a:r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MapInfo TAB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ASCII (Raster)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TIF (Raster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GeoPackages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426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UPDATE v4 4x3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KCL-fonts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081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KCL UPDATE v4 4x3.potx</Template>
  <TotalTime>9821</TotalTime>
  <Words>792</Words>
  <Application>Microsoft Office PowerPoint</Application>
  <PresentationFormat>On-screen Show (4:3)</PresentationFormat>
  <Paragraphs>188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Georgia</vt:lpstr>
      <vt:lpstr>Impact</vt:lpstr>
      <vt:lpstr>KCL UPDATE v4 4x3</vt:lpstr>
      <vt:lpstr>Working with geographical data</vt:lpstr>
      <vt:lpstr>Outline</vt:lpstr>
      <vt:lpstr>Spatial data types</vt:lpstr>
      <vt:lpstr>Spatial data types</vt:lpstr>
      <vt:lpstr>Spatial data types</vt:lpstr>
      <vt:lpstr>Spatial data types</vt:lpstr>
      <vt:lpstr>Spatial data types</vt:lpstr>
      <vt:lpstr>Storing spatial data</vt:lpstr>
      <vt:lpstr>Storing spatial data</vt:lpstr>
      <vt:lpstr>Storing spatial data</vt:lpstr>
      <vt:lpstr>Coordinate reference systems</vt:lpstr>
      <vt:lpstr>Coordinate reference systems</vt:lpstr>
      <vt:lpstr>Coordinate reference systems</vt:lpstr>
      <vt:lpstr>GEOGRAPHIC INFORMATION SYSTEMS</vt:lpstr>
      <vt:lpstr>Geographic Information Systems</vt:lpstr>
      <vt:lpstr>Geographic Information Systems</vt:lpstr>
      <vt:lpstr>Geographic Information Systems</vt:lpstr>
      <vt:lpstr>Geographic Information Systems</vt:lpstr>
      <vt:lpstr>Displaying and querying spatial data</vt:lpstr>
      <vt:lpstr>Web-based GIS</vt:lpstr>
      <vt:lpstr>SOURCES OF GEOGRAPHIC DATA</vt:lpstr>
      <vt:lpstr>Sources of Geographic data</vt:lpstr>
      <vt:lpstr>GIS IN ERG</vt:lpstr>
      <vt:lpstr>GIS in ERG</vt:lpstr>
      <vt:lpstr>PowerPoint Presentation</vt:lpstr>
      <vt:lpstr>Contact details/for more information James Smith Senior Air Quality Scientist Environmental Research Group, Room 4.189,  Franklin Wilkins Building, 150 Stamford Street,  London SE1 9NH +44 (0)20 7848 4013 james.d.smith@kcl.ac.uk www.kcl.ac.uk/lsm/research/divisions/aes/research/ERG/index.aspx</vt:lpstr>
      <vt:lpstr>Afternoon session notes</vt:lpstr>
    </vt:vector>
  </TitlesOfParts>
  <Company>DAY 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 1</dc:creator>
  <cp:lastModifiedBy>Smith, James</cp:lastModifiedBy>
  <cp:revision>221</cp:revision>
  <dcterms:created xsi:type="dcterms:W3CDTF">2015-05-18T09:02:19Z</dcterms:created>
  <dcterms:modified xsi:type="dcterms:W3CDTF">2018-11-28T11:44:14Z</dcterms:modified>
</cp:coreProperties>
</file>